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29467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099" cy="146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5729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2308739" y="-247080"/>
            <a:ext cx="4526100" cy="822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1999" marR="0" lvl="0" indent="-238959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64000" lvl="1" indent="-21630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999" lvl="2" indent="-235549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8000" lvl="3" indent="-12145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9999" lvl="4" indent="-1597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91999" lvl="5" indent="-159948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3999" lvl="6" indent="-1601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6000" lvl="7" indent="-16035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7999" lvl="8" indent="-1605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 rot="5400000">
            <a:off x="5395049" y="2839312"/>
            <a:ext cx="45261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5729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1204050" y="858113"/>
            <a:ext cx="45261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1999" marR="0" lvl="0" indent="-238959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64000" lvl="1" indent="-21630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999" lvl="2" indent="-235549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8000" lvl="3" indent="-12145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9999" lvl="4" indent="-1597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91999" lvl="5" indent="-159948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3999" lvl="6" indent="-1601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6000" lvl="7" indent="-16035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7999" lvl="8" indent="-1605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30480"/>
            <a:ext cx="7772099" cy="146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5729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1417"/>
              </a:spcAft>
              <a:buClr>
                <a:srgbClr val="888888"/>
              </a:buClr>
              <a:buFont typeface="Noto Sans Symbols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ctr" rtl="0">
              <a:spcBef>
                <a:spcPts val="0"/>
              </a:spcBef>
              <a:spcAft>
                <a:spcPts val="1134"/>
              </a:spcAft>
              <a:buClr>
                <a:srgbClr val="888888"/>
              </a:buClr>
              <a:buFont typeface="Noto Sans Symbols"/>
              <a:buNone/>
              <a:defRPr sz="24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lvl="2" indent="0" algn="ctr" rtl="0">
              <a:spcBef>
                <a:spcPts val="0"/>
              </a:spcBef>
              <a:spcAft>
                <a:spcPts val="850"/>
              </a:spcAft>
              <a:buClr>
                <a:srgbClr val="888888"/>
              </a:buClr>
              <a:buFont typeface="Noto Sans Symbols"/>
              <a:buNone/>
              <a:defRPr sz="20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lvl="3" indent="0" algn="ctr" rtl="0">
              <a:spcBef>
                <a:spcPts val="0"/>
              </a:spcBef>
              <a:spcAft>
                <a:spcPts val="567"/>
              </a:spcAft>
              <a:buClr>
                <a:srgbClr val="888888"/>
              </a:buClr>
              <a:buFont typeface="Noto Sans Symbols"/>
              <a:buNone/>
              <a:defRPr sz="20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lvl="4" indent="0" algn="ctr" rtl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20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lvl="5" indent="0" algn="ctr" rtl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20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lvl="6" indent="0" algn="ctr" rtl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20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lvl="7" indent="0" algn="ctr" rtl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20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lvl="8" indent="0" algn="ctr" rtl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20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099" cy="146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5729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4519"/>
            <a:ext cx="82292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1999" marR="0" lvl="0" indent="-238959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64000" lvl="1" indent="-21630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999" lvl="2" indent="-235549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8000" lvl="3" indent="-12145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9999" lvl="4" indent="-1597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91999" lvl="5" indent="-159948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3999" lvl="6" indent="-1601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6000" lvl="7" indent="-16035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7999" lvl="8" indent="-1605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1417"/>
              </a:spcAft>
              <a:buClr>
                <a:srgbClr val="888888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spcBef>
                <a:spcPts val="0"/>
              </a:spcBef>
              <a:spcAft>
                <a:spcPts val="1134"/>
              </a:spcAft>
              <a:buClr>
                <a:srgbClr val="888888"/>
              </a:buClr>
              <a:buFont typeface="Noto Sans Symbols"/>
              <a:buNone/>
              <a:defRPr sz="18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lvl="2" indent="0" algn="l" rtl="0">
              <a:spcBef>
                <a:spcPts val="0"/>
              </a:spcBef>
              <a:spcAft>
                <a:spcPts val="850"/>
              </a:spcAft>
              <a:buClr>
                <a:srgbClr val="888888"/>
              </a:buClr>
              <a:buFont typeface="Noto Sans Symbols"/>
              <a:buNone/>
              <a:defRPr sz="16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lvl="3" indent="0" algn="l" rtl="0">
              <a:spcBef>
                <a:spcPts val="0"/>
              </a:spcBef>
              <a:spcAft>
                <a:spcPts val="567"/>
              </a:spcAft>
              <a:buClr>
                <a:srgbClr val="888888"/>
              </a:buClr>
              <a:buFont typeface="Noto Sans Symbols"/>
              <a:buNone/>
              <a:defRPr sz="14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lvl="4" indent="0" algn="l" rtl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14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lvl="5" indent="0" algn="l" rtl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14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lvl="6" indent="0" algn="l" rtl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14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lvl="7" indent="0" algn="l" rtl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14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lvl="8" indent="0" algn="l" rtl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14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099" cy="146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5729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1999" marR="0" lvl="0" indent="-250389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64000" lvl="1" indent="-21630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999" lvl="2" indent="-235549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8000" lvl="3" indent="-130975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9999" lvl="4" indent="-165464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91999" lvl="5" indent="-165663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3999" lvl="6" indent="-165864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6000" lvl="7" indent="-166065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7999" lvl="8" indent="-166264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4962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1999" marR="0" lvl="0" indent="-250389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64000" lvl="1" indent="-21630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999" lvl="2" indent="-235549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8000" lvl="3" indent="-130975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9999" lvl="4" indent="-165464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91999" lvl="5" indent="-165663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3999" lvl="6" indent="-165864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6000" lvl="7" indent="-166065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7999" lvl="8" indent="-166264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5729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Font typeface="Noto Sans Symbols"/>
              <a:buNone/>
              <a:defRPr sz="2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lvl="2" indent="0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Noto Sans Symbols"/>
              <a:buNone/>
              <a:defRPr sz="18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lvl="3" indent="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lvl="4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lvl="5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lvl="6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lvl="7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lvl="8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1999" marR="0" lvl="0" indent="-261819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64000" lvl="1" indent="-23535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999" lvl="2" indent="-241264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8000" lvl="3" indent="-14050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9999" lvl="4" indent="-17117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91999" lvl="5" indent="-171378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3999" lvl="6" indent="-17157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6000" lvl="7" indent="-17178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7999" lvl="8" indent="-17197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Font typeface="Noto Sans Symbols"/>
              <a:buNone/>
              <a:defRPr sz="2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lvl="2" indent="0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Noto Sans Symbols"/>
              <a:buNone/>
              <a:defRPr sz="18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lvl="3" indent="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lvl="4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lvl="5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lvl="6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lvl="7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lvl="8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1999" marR="0" lvl="0" indent="-261819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64000" lvl="1" indent="-23535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999" lvl="2" indent="-241264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8000" lvl="3" indent="-14050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9999" lvl="4" indent="-17117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91999" lvl="5" indent="-171378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3999" lvl="6" indent="-17157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6000" lvl="7" indent="-17178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7999" lvl="8" indent="-17197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099" cy="146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5729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57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9" cy="585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1999" marR="0" lvl="0" indent="-238959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64000" lvl="1" indent="-19725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999" lvl="2" indent="-224119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8000" lvl="3" indent="-12145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9999" lvl="4" indent="-1597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91999" lvl="5" indent="-159948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3999" lvl="6" indent="-1601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6000" lvl="7" indent="-16035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7999" lvl="8" indent="-1605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Font typeface="Noto Sans Symbols"/>
              <a:buNone/>
              <a:defRPr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lvl="2" indent="0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Noto Sans Symbols"/>
              <a:buNone/>
              <a:defRPr sz="1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lvl="3" indent="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lvl="4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lvl="5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lvl="6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lvl="7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lvl="8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57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Font typeface="Noto Sans Symbols"/>
              <a:buNone/>
              <a:defRPr sz="2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lvl="2" indent="0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Noto Sans Symbols"/>
              <a:buNone/>
              <a:def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lvl="3" indent="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Font typeface="Noto Sans Symbols"/>
              <a:buNone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lvl="4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lvl="5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lvl="6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lvl="7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lvl="8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Font typeface="Noto Sans Symbols"/>
              <a:buNone/>
              <a:defRPr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lvl="2" indent="0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Noto Sans Symbols"/>
              <a:buNone/>
              <a:defRPr sz="1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lvl="3" indent="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lvl="4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lvl="5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lvl="6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lvl="7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lvl="8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76320" y="-57959"/>
            <a:ext cx="9295799" cy="69731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099" cy="146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5729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4519"/>
            <a:ext cx="82292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1999" marR="0" lvl="0" indent="-238959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64000" lvl="1" indent="-21630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999" lvl="2" indent="-235549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8000" lvl="3" indent="-12145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9999" lvl="4" indent="-1597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91999" lvl="5" indent="-159948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3999" lvl="6" indent="-1601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6000" lvl="7" indent="-16035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7999" lvl="8" indent="-1605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extranet.cccco.edu/Divisions/WorkforceandEconDev/CareerEducationPractices/Memos.asp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extranet.cccco.edu/Divisions/WorkforceandEconDev/WEDDRFAs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xtranet.cccco.edu/Portals/1/AA/BasicSkills/2015-16%20RFA/_BS_StudentOutcomesTransformation_RFA_Final.docx" TargetMode="External"/><Relationship Id="rId4" Type="http://schemas.openxmlformats.org/officeDocument/2006/relationships/hyperlink" Target="http://www2.ed.gov/programs/trioeoc/legislatio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6287" y="1744333"/>
            <a:ext cx="5000625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725" y="161875"/>
            <a:ext cx="5000700" cy="17852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4550275" y="4154166"/>
            <a:ext cx="4419899" cy="148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A2E73"/>
                </a:solidFill>
              </a:rPr>
              <a:t>February 18, 2016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1842025" y="352666"/>
            <a:ext cx="5563799" cy="10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A2E73"/>
                </a:solidFill>
              </a:rPr>
              <a:t>CTE Data Unlocked - Lori Sanchez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0" y="0"/>
            <a:ext cx="8865599" cy="60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rtl="0">
              <a:spcBef>
                <a:spcPts val="0"/>
              </a:spcBef>
              <a:buSzPct val="100000"/>
              <a:buFont typeface="Calibri"/>
              <a:buChar char="★"/>
            </a:pPr>
            <a:r>
              <a:rPr lang="en" sz="2800" dirty="0">
                <a:latin typeface="Calibri"/>
                <a:ea typeface="Calibri"/>
                <a:cs typeface="Calibri"/>
                <a:sym typeface="Calibri"/>
              </a:rPr>
              <a:t>Provide “super-user” trainings (college-based practitioners) 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rtl="0">
              <a:spcBef>
                <a:spcPts val="0"/>
              </a:spcBef>
              <a:buSzPct val="100000"/>
              <a:buFont typeface="Calibri"/>
              <a:buChar char="★"/>
            </a:pPr>
            <a:r>
              <a:rPr lang="en" sz="2800" dirty="0">
                <a:latin typeface="Calibri"/>
                <a:ea typeface="Calibri"/>
                <a:cs typeface="Calibri"/>
                <a:sym typeface="Calibri"/>
              </a:rPr>
              <a:t>Create reports synthesizing student outcomes and LMI to support regional planning (regional decision)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rtl="0">
              <a:spcBef>
                <a:spcPts val="0"/>
              </a:spcBef>
              <a:buSzPct val="100000"/>
              <a:buFont typeface="Calibri"/>
              <a:buChar char="★"/>
            </a:pPr>
            <a:r>
              <a:rPr lang="en" sz="2800" dirty="0">
                <a:latin typeface="Calibri"/>
                <a:ea typeface="Calibri"/>
                <a:cs typeface="Calibri"/>
                <a:sym typeface="Calibri"/>
              </a:rPr>
              <a:t>Regional meetings to discuss regional planning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1842025" y="352666"/>
            <a:ext cx="5563799" cy="121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A2E73"/>
                </a:solidFill>
              </a:rPr>
              <a:t>Consortium Input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A2E73"/>
                </a:solidFill>
              </a:rPr>
              <a:t>Nick Kremer &amp; Julie Pehkonen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1842025" y="352666"/>
            <a:ext cx="5563799" cy="10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A2E73"/>
                </a:solidFill>
              </a:rPr>
              <a:t>Chancellor’s Office Update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72975" y="1264750"/>
            <a:ext cx="8301899" cy="41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latin typeface="Times New Roman"/>
                <a:ea typeface="Times New Roman"/>
                <a:cs typeface="Times New Roman"/>
                <a:sym typeface="Times New Roman"/>
              </a:rPr>
              <a:t>Perkins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Reauthorization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	2017-18 Funding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	District Certification Form</a:t>
            </a:r>
          </a:p>
          <a:p>
            <a:pPr lvl="0" indent="3873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http://extranet.cccco.edu/Divisions/WorkforceandEconDev/CareerEducationPractices/Memos.aspx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	Quarterly Reporting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Times New Roman"/>
                <a:ea typeface="Times New Roman"/>
                <a:cs typeface="Times New Roman"/>
                <a:sym typeface="Times New Roman"/>
              </a:rPr>
              <a:t>WIOA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	Plan Update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1842025" y="352666"/>
            <a:ext cx="5563799" cy="10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A2E73"/>
                </a:solidFill>
              </a:rPr>
              <a:t>Chancellor’s Office Update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570525" y="1360375"/>
            <a:ext cx="8301899" cy="41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latin typeface="Times New Roman"/>
                <a:ea typeface="Times New Roman"/>
                <a:cs typeface="Times New Roman"/>
                <a:sym typeface="Times New Roman"/>
              </a:rPr>
              <a:t>Strong Workforce Program Trailer Bill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Why Established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	Guiding Principles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	Policies and Guidance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>
                <a:latin typeface="Times New Roman"/>
                <a:ea typeface="Times New Roman"/>
                <a:cs typeface="Times New Roman"/>
                <a:sym typeface="Times New Roman"/>
              </a:rPr>
              <a:t>Workforce Economic Development Division RFAs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http://extranet.cccco.edu/Divisions/WorkforceandEconDev/WEDDRFAs.aspx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IDRCs (SB1402)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Nursing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CTE Data Unlocked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1842025" y="82232"/>
            <a:ext cx="5563799" cy="10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A2E73"/>
                </a:solidFill>
              </a:rPr>
              <a:t>Chancellor’s Office Update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570525" y="972361"/>
            <a:ext cx="8301899" cy="41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OTHER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 dirty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Division of Educational Services RFA</a:t>
            </a:r>
          </a:p>
          <a:p>
            <a:pPr marL="45720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 Skills and Student Outcomes Transformation Program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" sz="18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CLICK HERE</a:t>
            </a:r>
            <a:r>
              <a:rPr lang="en" sz="18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to see the Community College Basic Skills and Student Outcome Transformation Program RFA</a:t>
            </a:r>
            <a:r>
              <a:rPr lang="en" sz="1800" dirty="0">
                <a:solidFill>
                  <a:srgbClr val="92530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.</a:t>
            </a:r>
          </a:p>
          <a:p>
            <a:pPr lvl="0" indent="3873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Educational Opportunities Center Program</a:t>
            </a:r>
          </a:p>
          <a:p>
            <a:pPr marL="1257300" lvl="0" indent="-342900" algn="just" rtl="0">
              <a:lnSpc>
                <a:spcPct val="122727"/>
              </a:lnSpc>
              <a:spcBef>
                <a:spcPts val="0"/>
              </a:spcBef>
              <a:buNone/>
            </a:pPr>
            <a:r>
              <a:rPr lang="en" sz="1800" b="1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CLICK HERE</a:t>
            </a:r>
            <a:r>
              <a:rPr lang="en" sz="1800" dirty="0">
                <a:solidFill>
                  <a:srgbClr val="0070C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for More Information on the Education Opportunity Center Funding Opportunity.</a:t>
            </a:r>
          </a:p>
          <a:p>
            <a:pPr marL="800100" lvl="0" indent="-342900" algn="just" rtl="0">
              <a:lnSpc>
                <a:spcPct val="122727"/>
              </a:lnSpc>
              <a:spcBef>
                <a:spcPts val="0"/>
              </a:spcBef>
              <a:buNone/>
            </a:pPr>
            <a:endParaRPr sz="1200" dirty="0">
              <a:solidFill>
                <a:srgbClr val="0070C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  <a:hlinkClick r:id="rId4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JASPAC Webinar on STEM and STEAM Education and Employment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SB1070 Career Technical Education Pathways Program Grant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1842025" y="352666"/>
            <a:ext cx="5563799" cy="10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A2E73"/>
                </a:solidFill>
              </a:rPr>
              <a:t>CCCAOE Roundtable Today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732050" y="1566325"/>
            <a:ext cx="8196000" cy="377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Join your CCCAOE LA/OC Regional Vice President from 11:30a.m.-12:00p.m. in Crystal C for a discussion of: 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 dirty="0" smtClean="0"/>
              <a:t>CCCAOE</a:t>
            </a:r>
            <a:r>
              <a:rPr lang="en-US" sz="2400" dirty="0" smtClean="0"/>
              <a:t>  </a:t>
            </a:r>
            <a:r>
              <a:rPr lang="en" sz="2400" dirty="0" smtClean="0"/>
              <a:t> </a:t>
            </a:r>
            <a:r>
              <a:rPr lang="en-US" sz="2400" dirty="0" smtClean="0"/>
              <a:t>20</a:t>
            </a:r>
            <a:r>
              <a:rPr lang="en" sz="2400" dirty="0" smtClean="0"/>
              <a:t>15</a:t>
            </a:r>
            <a:r>
              <a:rPr lang="en-US" sz="2400" dirty="0" smtClean="0"/>
              <a:t>-</a:t>
            </a:r>
            <a:r>
              <a:rPr lang="en" sz="2400" dirty="0" smtClean="0"/>
              <a:t>16 </a:t>
            </a:r>
            <a:r>
              <a:rPr lang="en" sz="2400" dirty="0"/>
              <a:t>priorities, and 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 dirty="0"/>
              <a:t>Opportunities for involvement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9549" y="125162"/>
            <a:ext cx="4229999" cy="422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3163139" y="616433"/>
            <a:ext cx="5768835" cy="44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2400" dirty="0">
                <a:solidFill>
                  <a:srgbClr val="FF0000"/>
                </a:solidFill>
              </a:rPr>
              <a:t>March</a:t>
            </a:r>
            <a:r>
              <a:rPr lang="en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Program Approval Cycle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Apps Due - Tuesday, </a:t>
            </a:r>
            <a:r>
              <a:rPr lang="en" sz="2400" dirty="0"/>
              <a:t>Mar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 dirty="0"/>
              <a:t>1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2016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Voting Window - </a:t>
            </a:r>
            <a:r>
              <a:rPr lang="en" sz="2400" dirty="0"/>
              <a:t>Mar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 dirty="0"/>
              <a:t>8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en" sz="2400" dirty="0"/>
              <a:t>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PA Meeting - </a:t>
            </a:r>
            <a:r>
              <a:rPr lang="en" sz="2400" dirty="0"/>
              <a:t>Mar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 dirty="0"/>
              <a:t>17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8:30 - 9:30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2400" dirty="0">
                <a:solidFill>
                  <a:srgbClr val="FF0000"/>
                </a:solidFill>
              </a:rPr>
              <a:t>March </a:t>
            </a:r>
            <a:r>
              <a:rPr lang="en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Consortia Meeting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Thursday, </a:t>
            </a:r>
            <a:r>
              <a:rPr lang="en" sz="2400" dirty="0"/>
              <a:t>March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 dirty="0"/>
              <a:t>17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2016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dirty="0"/>
              <a:t>DOW &amp; LB 2.0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dirty="0"/>
              <a:t>9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" sz="2400" dirty="0"/>
              <a:t>45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- 11:</a:t>
            </a:r>
            <a:r>
              <a:rPr lang="en" sz="2400" dirty="0"/>
              <a:t>15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1256575" y="355018"/>
            <a:ext cx="7423499" cy="540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31999" lvl="0" indent="-238959" algn="ctr" rtl="0">
              <a:spcBef>
                <a:spcPts val="0"/>
              </a:spcBef>
              <a:spcAft>
                <a:spcPts val="1417"/>
              </a:spcAft>
              <a:buNone/>
            </a:pPr>
            <a:r>
              <a:rPr lang="en" sz="3800" dirty="0">
                <a:solidFill>
                  <a:srgbClr val="0A2E73"/>
                </a:solidFill>
                <a:latin typeface="Calibri"/>
                <a:ea typeface="Calibri"/>
                <a:cs typeface="Calibri"/>
                <a:sym typeface="Calibri"/>
              </a:rPr>
              <a:t>AGENDA:</a:t>
            </a:r>
          </a:p>
          <a:p>
            <a:pPr marL="457200" lvl="0" indent="-469900" rtl="0">
              <a:spcBef>
                <a:spcPts val="0"/>
              </a:spcBef>
              <a:spcAft>
                <a:spcPts val="1417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Workforce Trailer Bill</a:t>
            </a:r>
          </a:p>
          <a:p>
            <a:pPr marL="457200" lvl="0" indent="-469900" rtl="0">
              <a:spcBef>
                <a:spcPts val="0"/>
              </a:spcBef>
              <a:spcAft>
                <a:spcPts val="1417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Unlocked Initiative</a:t>
            </a:r>
          </a:p>
          <a:p>
            <a:pPr marL="457200" lvl="0" indent="-469900" rtl="0">
              <a:spcBef>
                <a:spcPts val="0"/>
              </a:spcBef>
              <a:spcAft>
                <a:spcPts val="1417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Consortium Input for 2016-2017</a:t>
            </a:r>
          </a:p>
          <a:p>
            <a:pPr marL="457200" lvl="0" indent="-469900" rtl="0">
              <a:spcBef>
                <a:spcPts val="0"/>
              </a:spcBef>
              <a:spcAft>
                <a:spcPts val="1417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Chancellor’s Office Update</a:t>
            </a:r>
          </a:p>
          <a:p>
            <a:pPr marL="457200" lvl="0" indent="-469900" rtl="0">
              <a:spcBef>
                <a:spcPts val="0"/>
              </a:spcBef>
              <a:spcAft>
                <a:spcPts val="1417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3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Post-meeting: CCCAOE Roundtable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2025" y="1489100"/>
            <a:ext cx="60579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587" y="217016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50" y="255783"/>
            <a:ext cx="36195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9450" y="1566583"/>
            <a:ext cx="6572250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1842025" y="168433"/>
            <a:ext cx="5563799" cy="10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A2E73"/>
                </a:solidFill>
              </a:rPr>
              <a:t>Strong Taskforce Trailer Bill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0250" y="1958783"/>
            <a:ext cx="36195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3162" y="1374583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916300" y="4201033"/>
            <a:ext cx="2143199" cy="7682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/>
          <p:nvPr/>
        </p:nvSpPr>
        <p:spPr>
          <a:xfrm rot="10800000">
            <a:off x="5887650" y="4201033"/>
            <a:ext cx="2143199" cy="7682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3445012" y="3582575"/>
            <a:ext cx="2057099" cy="2005199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3734962" y="3982333"/>
            <a:ext cx="1477199" cy="120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Regional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Planning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 b="1"/>
              <a:t>Unit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174" y="1146066"/>
            <a:ext cx="3177150" cy="35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4150" y="1264232"/>
            <a:ext cx="3684725" cy="344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1390250" y="352666"/>
            <a:ext cx="6838200" cy="10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A2E73"/>
                </a:solidFill>
              </a:rPr>
              <a:t>What Does That Mean For LAOCRC?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813800" y="4928050"/>
            <a:ext cx="3164700" cy="6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Los Angeles County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4928600" y="4928050"/>
            <a:ext cx="3164700" cy="6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Orange County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1175500" y="552939"/>
            <a:ext cx="7533900" cy="418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spcAft>
                <a:spcPts val="1417"/>
              </a:spcAft>
              <a:buClr>
                <a:schemeClr val="dk1"/>
              </a:buClr>
              <a:buSzPct val="100000"/>
              <a:buFont typeface="Calibri"/>
              <a:buAutoNum type="roman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Workforce Program</a:t>
            </a:r>
          </a:p>
          <a:p>
            <a:pPr marL="457200" lvl="0" indent="-457200" rtl="0">
              <a:spcBef>
                <a:spcPts val="0"/>
              </a:spcBef>
              <a:spcAft>
                <a:spcPts val="1417"/>
              </a:spcAft>
              <a:buClr>
                <a:schemeClr val="dk1"/>
              </a:buClr>
              <a:buSzPct val="100000"/>
              <a:buFont typeface="Calibri"/>
              <a:buAutoNum type="roman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of Things - General Charge</a:t>
            </a:r>
          </a:p>
          <a:p>
            <a:pPr marL="457200" lvl="0" indent="-457200" rtl="0">
              <a:spcBef>
                <a:spcPts val="0"/>
              </a:spcBef>
              <a:spcAft>
                <a:spcPts val="1417"/>
              </a:spcAft>
              <a:buClr>
                <a:schemeClr val="dk1"/>
              </a:buClr>
              <a:buSzPct val="100000"/>
              <a:buFont typeface="Calibri"/>
              <a:buAutoNum type="roman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Definitions</a:t>
            </a:r>
          </a:p>
          <a:p>
            <a:pPr marL="457200" lvl="0" indent="-457200" rtl="0">
              <a:spcBef>
                <a:spcPts val="0"/>
              </a:spcBef>
              <a:spcAft>
                <a:spcPts val="1417"/>
              </a:spcAft>
              <a:buClr>
                <a:schemeClr val="dk1"/>
              </a:buClr>
              <a:buSzPct val="100000"/>
              <a:buFont typeface="Calibri"/>
              <a:buAutoNum type="roman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Alignment &amp; Long Term Planning</a:t>
            </a:r>
          </a:p>
          <a:p>
            <a:pPr marL="457200" lvl="0" indent="-457200" rtl="0">
              <a:spcBef>
                <a:spcPts val="0"/>
              </a:spcBef>
              <a:spcAft>
                <a:spcPts val="1417"/>
              </a:spcAft>
              <a:buClr>
                <a:schemeClr val="dk1"/>
              </a:buClr>
              <a:buSzPct val="100000"/>
              <a:buFont typeface="Calibri"/>
              <a:buAutoNum type="roman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2016-2017 Details</a:t>
            </a:r>
          </a:p>
          <a:p>
            <a:pPr marL="457200" lvl="0" indent="-457200" rtl="0">
              <a:spcBef>
                <a:spcPts val="0"/>
              </a:spcBef>
              <a:spcAft>
                <a:spcPts val="1417"/>
              </a:spcAft>
              <a:buClr>
                <a:schemeClr val="dk1"/>
              </a:buClr>
              <a:buSzPct val="100000"/>
              <a:buFont typeface="Calibri"/>
              <a:buAutoNum type="roman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2017-2018 Details</a:t>
            </a:r>
          </a:p>
          <a:p>
            <a:pPr marL="457200" lvl="0" indent="-457200" rtl="0">
              <a:spcBef>
                <a:spcPts val="0"/>
              </a:spcBef>
              <a:spcAft>
                <a:spcPts val="1417"/>
              </a:spcAft>
              <a:buClr>
                <a:schemeClr val="dk1"/>
              </a:buClr>
              <a:buSzPct val="100000"/>
              <a:buFont typeface="Calibri"/>
              <a:buAutoNum type="romanUcPeriod"/>
            </a:pPr>
            <a:r>
              <a:rPr lang="en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Accountability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1842025" y="168433"/>
            <a:ext cx="5563799" cy="10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A2E73"/>
                </a:solidFill>
              </a:rPr>
              <a:t>Strong Taskforce Trailer Bill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625" y="1176125"/>
            <a:ext cx="4702574" cy="39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9599" y="2098941"/>
            <a:ext cx="4438274" cy="380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1842025" y="129259"/>
            <a:ext cx="5563799" cy="10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>
                <a:solidFill>
                  <a:srgbClr val="0A2E73"/>
                </a:solidFill>
              </a:rPr>
              <a:t>CTE Data Unlocked - Lori Sanchez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0" y="799561"/>
            <a:ext cx="8865599" cy="5173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rtl="0">
              <a:spcBef>
                <a:spcPts val="0"/>
              </a:spcBef>
              <a:buSzPct val="100000"/>
              <a:buFont typeface="Calibri"/>
              <a:buChar char="★"/>
            </a:pPr>
            <a:r>
              <a:rPr lang="en" sz="2800" dirty="0">
                <a:latin typeface="Calibri"/>
                <a:ea typeface="Calibri"/>
                <a:cs typeface="Calibri"/>
                <a:sym typeface="Calibri"/>
              </a:rPr>
              <a:t>from Taskforce work - Develop student outcomes and labor market information</a:t>
            </a:r>
          </a:p>
          <a:p>
            <a:pPr lvl="0" rtl="0">
              <a:spcBef>
                <a:spcPts val="0"/>
              </a:spcBef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rtl="0">
              <a:spcBef>
                <a:spcPts val="0"/>
              </a:spcBef>
              <a:buSzPct val="100000"/>
              <a:buFont typeface="Calibri"/>
              <a:buChar char="★"/>
            </a:pPr>
            <a:r>
              <a:rPr lang="en" sz="2800" dirty="0">
                <a:latin typeface="Calibri"/>
                <a:ea typeface="Calibri"/>
                <a:cs typeface="Calibri"/>
                <a:sym typeface="Calibri"/>
              </a:rPr>
              <a:t>up to $50,000 funding per college for:</a:t>
            </a:r>
          </a:p>
          <a:p>
            <a:pPr marL="914400" lvl="1" indent="-368300" rtl="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2800" dirty="0">
                <a:latin typeface="Calibri"/>
                <a:ea typeface="Calibri"/>
                <a:cs typeface="Calibri"/>
                <a:sym typeface="Calibri"/>
              </a:rPr>
              <a:t>Training (college leaders)</a:t>
            </a:r>
          </a:p>
          <a:p>
            <a:pPr marL="914400" lvl="1" indent="-368300" rtl="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2800" dirty="0">
                <a:latin typeface="Calibri"/>
                <a:ea typeface="Calibri"/>
                <a:cs typeface="Calibri"/>
                <a:sym typeface="Calibri"/>
              </a:rPr>
              <a:t>Technical assistance</a:t>
            </a:r>
          </a:p>
          <a:p>
            <a:pPr marL="914400" lvl="1" indent="-368300" rtl="0">
              <a:spcBef>
                <a:spcPts val="0"/>
              </a:spcBef>
              <a:buSzPct val="100000"/>
              <a:buFont typeface="Calibri"/>
              <a:buChar char="○"/>
            </a:pPr>
            <a:r>
              <a:rPr lang="en" sz="2800" dirty="0">
                <a:latin typeface="Calibri"/>
                <a:ea typeface="Calibri"/>
                <a:cs typeface="Calibri"/>
                <a:sym typeface="Calibri"/>
              </a:rPr>
              <a:t>CTE Outcomes Survey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rtl="0">
              <a:spcBef>
                <a:spcPts val="0"/>
              </a:spcBef>
              <a:buSzPct val="100000"/>
              <a:buFont typeface="Calibri"/>
              <a:buChar char="★"/>
            </a:pPr>
            <a:r>
              <a:rPr lang="en" sz="2800" dirty="0">
                <a:latin typeface="Calibri"/>
                <a:ea typeface="Calibri"/>
                <a:cs typeface="Calibri"/>
                <a:sym typeface="Calibri"/>
              </a:rPr>
              <a:t>Develop a suite of tools to support the integration of these data sources into college processes</a:t>
            </a:r>
          </a:p>
          <a:p>
            <a:pPr lvl="0" rtl="0">
              <a:spcBef>
                <a:spcPts val="0"/>
              </a:spcBef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Macintosh PowerPoint</Application>
  <PresentationFormat>On-screen Show (4:3)</PresentationFormat>
  <Paragraphs>89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Steven Glyer</cp:lastModifiedBy>
  <cp:revision>1</cp:revision>
  <dcterms:modified xsi:type="dcterms:W3CDTF">2016-02-18T13:24:20Z</dcterms:modified>
</cp:coreProperties>
</file>